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2083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8639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83484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6353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2619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85983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7958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221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295998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025398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3303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11/6/2018</a:t>
            </a:fld>
            <a:endParaRPr lang="en-US">
              <a:solidFill>
                <a:srgbClr val="DFDCB7"/>
              </a:solidFill>
            </a:endParaRPr>
          </a:p>
        </p:txBody>
      </p:sp>
    </p:spTree>
    <p:extLst>
      <p:ext uri="{BB962C8B-B14F-4D97-AF65-F5344CB8AC3E}">
        <p14:creationId xmlns:p14="http://schemas.microsoft.com/office/powerpoint/2010/main" val="1174309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3407922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507966" y="990600"/>
                <a:ext cx="7620000" cy="3200400"/>
              </a:xfrm>
            </p:spPr>
            <p:txBody>
              <a:bodyPr/>
              <a:lstStyle/>
              <a:p>
                <a:r>
                  <a:rPr lang="en-US" sz="2800" b="1" u="sng" dirty="0"/>
                  <a:t>Question:</a:t>
                </a:r>
                <a:r>
                  <a:rPr lang="en-US" sz="2800" b="1" dirty="0"/>
                  <a:t>  </a:t>
                </a:r>
                <a:r>
                  <a:rPr lang="en-US" sz="2800" dirty="0"/>
                  <a:t>Based on </a:t>
                </a:r>
                <a:r>
                  <a:rPr lang="en-US" sz="2800" dirty="0" err="1"/>
                  <a:t>Nyquist</a:t>
                </a:r>
                <a:r>
                  <a:rPr lang="en-US" sz="2800" dirty="0"/>
                  <a:t> theorem, what is the sampling rate the telephone companies should use to sample and digitize voice? (</a:t>
                </a:r>
                <a14:m>
                  <m:oMath xmlns:m="http://schemas.openxmlformats.org/officeDocument/2006/math">
                    <m:sSub>
                      <m:sSubPr>
                        <m:ctrlPr>
                          <a:rPr lang="en-US" sz="2800" i="1"/>
                        </m:ctrlPr>
                      </m:sSubPr>
                      <m:e>
                        <m:r>
                          <a:rPr lang="en-US" sz="2800" i="1"/>
                          <m:t>𝑓</m:t>
                        </m:r>
                      </m:e>
                      <m:sub>
                        <m:r>
                          <a:rPr lang="en-US" sz="2800" i="1"/>
                          <m:t>𝑚</m:t>
                        </m:r>
                      </m:sub>
                    </m:sSub>
                    <m:r>
                      <a:rPr lang="en-US" sz="2800"/>
                      <m:t>=</m:t>
                    </m:r>
                    <m:r>
                      <a:rPr lang="en-US" sz="2800"/>
                      <m:t>4000</m:t>
                    </m:r>
                    <m:r>
                      <a:rPr lang="en-US" sz="2800"/>
                      <m:t> </m:t>
                    </m:r>
                    <m:r>
                      <m:rPr>
                        <m:sty m:val="p"/>
                      </m:rPr>
                      <a:rPr lang="en-US" sz="2800"/>
                      <m:t>Hz</m:t>
                    </m:r>
                  </m:oMath>
                </a14:m>
                <a:r>
                  <a:rPr lang="en-US" sz="2800" dirty="0"/>
                  <a:t>) </a:t>
                </a:r>
                <a:br>
                  <a:rPr lang="en-US" sz="2800" dirty="0"/>
                </a:br>
                <a:endParaRPr lang="ar-IQ" sz="2800" dirty="0"/>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507966" y="990600"/>
                <a:ext cx="7620000" cy="3200400"/>
              </a:xfrm>
              <a:blipFill rotWithShape="1">
                <a:blip r:embed="rId2"/>
                <a:stretch>
                  <a:fillRect l="-1520" r="-2000"/>
                </a:stretch>
              </a:blipFill>
            </p:spPr>
            <p:txBody>
              <a:bodyPr/>
              <a:lstStyle/>
              <a:p>
                <a:r>
                  <a:rPr lang="ar-IQ">
                    <a:noFill/>
                  </a:rPr>
                  <a:t> </a:t>
                </a:r>
              </a:p>
            </p:txBody>
          </p:sp>
        </mc:Fallback>
      </mc:AlternateContent>
      <p:sp>
        <p:nvSpPr>
          <p:cNvPr id="3" name="Content Placeholder 2"/>
          <p:cNvSpPr>
            <a:spLocks noGrp="1"/>
          </p:cNvSpPr>
          <p:nvPr>
            <p:ph idx="1"/>
          </p:nvPr>
        </p:nvSpPr>
        <p:spPr/>
        <p:txBody>
          <a:bodyPr/>
          <a:lstStyle/>
          <a:p>
            <a:pPr algn="l"/>
            <a:r>
              <a:rPr lang="en-US" dirty="0"/>
              <a:t> </a:t>
            </a:r>
            <a:endParaRPr lang="ar-IQ" dirty="0"/>
          </a:p>
        </p:txBody>
      </p:sp>
    </p:spTree>
    <p:extLst>
      <p:ext uri="{BB962C8B-B14F-4D97-AF65-F5344CB8AC3E}">
        <p14:creationId xmlns:p14="http://schemas.microsoft.com/office/powerpoint/2010/main" val="274634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a:t>
            </a:r>
            <a:r>
              <a:rPr lang="en-US" sz="4800" dirty="0" smtClean="0"/>
              <a:t>(4)      </a:t>
            </a:r>
            <a:r>
              <a:rPr lang="en-US" sz="4800" dirty="0"/>
              <a:t/>
            </a:r>
            <a:br>
              <a:rPr lang="en-US" sz="4800" dirty="0"/>
            </a:br>
            <a:r>
              <a:rPr lang="en-US" sz="4800" dirty="0"/>
              <a:t>Time: (4 </a:t>
            </a:r>
            <a:r>
              <a:rPr lang="en-US" sz="4800" dirty="0" err="1" smtClean="0"/>
              <a:t>hrs</a:t>
            </a:r>
            <a:r>
              <a:rPr lang="en-US" sz="4800" dirty="0" smtClean="0"/>
              <a:t>)</a:t>
            </a:r>
            <a:r>
              <a:rPr lang="en-US" sz="4800" dirty="0"/>
              <a:t/>
            </a:r>
            <a:br>
              <a:rPr lang="en-US" sz="4800" dirty="0"/>
            </a:br>
            <a:r>
              <a:rPr lang="en-US" sz="4800" dirty="0" smtClean="0"/>
              <a:t>2017</a:t>
            </a:r>
            <a:r>
              <a:rPr lang="en-US" sz="4800" dirty="0"/>
              <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1550298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Pulse Code Modulation (PCM)</a:t>
            </a:r>
            <a:endParaRPr lang="en-US" sz="32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lgn="l"/>
                <a:r>
                  <a:rPr lang="en-US" sz="2400" dirty="0"/>
                  <a:t> </a:t>
                </a:r>
                <a:r>
                  <a:rPr lang="en-US" sz="2400" dirty="0"/>
                  <a:t>It is an analog to digital conversion method by which the information contained in the instantaneous samples of the analog signals is represented by digital words in a serial bit stream. Assuming that the number of binary digits is n, then the number of possible unique code words is </a:t>
                </a:r>
                <a14:m>
                  <m:oMath xmlns:m="http://schemas.openxmlformats.org/officeDocument/2006/math">
                    <m:r>
                      <a:rPr lang="en-US" sz="2400" i="1"/>
                      <m:t>𝑀</m:t>
                    </m:r>
                    <m:r>
                      <a:rPr lang="en-US" sz="2400" i="1"/>
                      <m:t>=</m:t>
                    </m:r>
                    <m:sSup>
                      <m:sSupPr>
                        <m:ctrlPr>
                          <a:rPr lang="en-US" sz="2400" i="1"/>
                        </m:ctrlPr>
                      </m:sSupPr>
                      <m:e>
                        <m:r>
                          <a:rPr lang="en-US" sz="2400" i="1"/>
                          <m:t>2</m:t>
                        </m:r>
                      </m:e>
                      <m:sup>
                        <m:r>
                          <a:rPr lang="en-US" sz="2400" i="1"/>
                          <m:t>𝑛</m:t>
                        </m:r>
                      </m:sup>
                    </m:sSup>
                  </m:oMath>
                </a14:m>
                <a:r>
                  <a:rPr lang="en-US" sz="2400" dirty="0"/>
                  <a:t>. For example, if we have three binary digits, we would have 8 possible code words to represent all amplitude levels.</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20" t="-1017"/>
                </a:stretch>
              </a:blipFill>
            </p:spPr>
            <p:txBody>
              <a:bodyPr/>
              <a:lstStyle/>
              <a:p>
                <a:r>
                  <a:rPr lang="ar-IQ">
                    <a:noFill/>
                  </a:rPr>
                  <a:t> </a:t>
                </a:r>
              </a:p>
            </p:txBody>
          </p:sp>
        </mc:Fallback>
      </mc:AlternateContent>
    </p:spTree>
    <p:extLst>
      <p:ext uri="{BB962C8B-B14F-4D97-AF65-F5344CB8AC3E}">
        <p14:creationId xmlns:p14="http://schemas.microsoft.com/office/powerpoint/2010/main" val="4182243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5791200"/>
          </a:xfrm>
        </p:spPr>
        <p:txBody>
          <a:bodyPr>
            <a:noAutofit/>
          </a:bodyPr>
          <a:lstStyle/>
          <a:p>
            <a:pPr algn="l"/>
            <a:r>
              <a:rPr lang="en-US" sz="2000" b="1" dirty="0"/>
              <a:t>PCM is so popular because of the unique aspects it provides. Some of the advantages of PCM are listed below:</a:t>
            </a:r>
          </a:p>
          <a:p>
            <a:pPr algn="l"/>
            <a:r>
              <a:rPr lang="en-US" sz="2000" dirty="0"/>
              <a:t> </a:t>
            </a:r>
          </a:p>
          <a:p>
            <a:pPr lvl="0" algn="l"/>
            <a:r>
              <a:rPr lang="en-US" sz="2000" dirty="0"/>
              <a:t>Relatively inexpensive digital circuits can be used to build the system.</a:t>
            </a:r>
          </a:p>
          <a:p>
            <a:pPr lvl="0" algn="l"/>
            <a:r>
              <a:rPr lang="en-US" sz="2000" dirty="0"/>
              <a:t>Time division multiplexing (TDM) can be used to time division multiplex the digital signals with PCM signals (originally are audio or video signals).</a:t>
            </a:r>
          </a:p>
          <a:p>
            <a:pPr lvl="0" algn="l"/>
            <a:r>
              <a:rPr lang="en-US" sz="2000" dirty="0"/>
              <a:t>When transmitting for long distances, like long-distance digital telephone systems, repeaters are required to regenerate the signal. In case of PCM signal, the repeater can regenerate the noisy PCM to produce a clean PCM signal; however, we may still get errors because of noise.</a:t>
            </a:r>
          </a:p>
          <a:p>
            <a:pPr lvl="0" algn="l"/>
            <a:r>
              <a:rPr lang="en-US" sz="2000" dirty="0"/>
              <a:t>The noise performance of digital systems is better than the noise performance of analog systems. Moreover, errors and noise effects in digital systems can be reduced even more using proper coding techniques. </a:t>
            </a:r>
          </a:p>
        </p:txBody>
      </p:sp>
    </p:spTree>
    <p:extLst>
      <p:ext uri="{BB962C8B-B14F-4D97-AF65-F5344CB8AC3E}">
        <p14:creationId xmlns:p14="http://schemas.microsoft.com/office/powerpoint/2010/main" val="1274942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715000"/>
          </a:xfrm>
        </p:spPr>
        <p:txBody>
          <a:bodyPr/>
          <a:lstStyle/>
          <a:p>
            <a:pPr algn="ctr"/>
            <a:r>
              <a:rPr lang="en-US" sz="4000" b="1" dirty="0"/>
              <a:t>Question: What is the only disadvantage of </a:t>
            </a:r>
            <a:r>
              <a:rPr lang="en-US" sz="4000" b="1" dirty="0" smtClean="0"/>
              <a:t>PC?</a:t>
            </a:r>
            <a:endParaRPr lang="en-US" sz="4000" dirty="0"/>
          </a:p>
          <a:p>
            <a:endParaRPr lang="ar-IQ" dirty="0" smtClean="0"/>
          </a:p>
          <a:p>
            <a:endParaRPr lang="ar-IQ" dirty="0"/>
          </a:p>
        </p:txBody>
      </p:sp>
    </p:spTree>
    <p:extLst>
      <p:ext uri="{BB962C8B-B14F-4D97-AF65-F5344CB8AC3E}">
        <p14:creationId xmlns:p14="http://schemas.microsoft.com/office/powerpoint/2010/main" val="337426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dirty="0"/>
              <a:t>The generation of PCM signal involves three main steps which are clearly shown in figure 4.</a:t>
            </a:r>
          </a:p>
          <a:p>
            <a:r>
              <a:rPr lang="en-US" dirty="0"/>
              <a:t> </a:t>
            </a:r>
          </a:p>
          <a:p>
            <a:endParaRPr lang="ar-IQ" dirty="0"/>
          </a:p>
        </p:txBody>
      </p:sp>
      <p:sp>
        <p:nvSpPr>
          <p:cNvPr id="4" name="Title 1"/>
          <p:cNvSpPr>
            <a:spLocks noGrp="1"/>
          </p:cNvSpPr>
          <p:nvPr>
            <p:ph type="title"/>
          </p:nvPr>
        </p:nvSpPr>
        <p:spPr>
          <a:xfrm>
            <a:off x="457200" y="274638"/>
            <a:ext cx="7620000" cy="1143000"/>
          </a:xfrm>
        </p:spPr>
        <p:txBody>
          <a:bodyPr/>
          <a:lstStyle/>
          <a:p>
            <a:r>
              <a:rPr lang="en-US" sz="4000" b="1" u="sng" dirty="0"/>
              <a:t>Generation of PCM</a:t>
            </a:r>
            <a:endParaRPr lang="ar-IQ"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895600"/>
            <a:ext cx="5181600" cy="2666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905000" y="5715000"/>
            <a:ext cx="4339329" cy="369332"/>
          </a:xfrm>
          <a:prstGeom prst="rect">
            <a:avLst/>
          </a:prstGeom>
        </p:spPr>
        <p:txBody>
          <a:bodyPr wrap="none">
            <a:spAutoFit/>
          </a:bodyPr>
          <a:lstStyle/>
          <a:p>
            <a:r>
              <a:rPr lang="en-US" dirty="0"/>
              <a:t>Figure 4 shows the generation of PCM signal</a:t>
            </a:r>
          </a:p>
        </p:txBody>
      </p:sp>
    </p:spTree>
    <p:extLst>
      <p:ext uri="{BB962C8B-B14F-4D97-AF65-F5344CB8AC3E}">
        <p14:creationId xmlns:p14="http://schemas.microsoft.com/office/powerpoint/2010/main" val="1519919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853112"/>
          </a:xfrm>
        </p:spPr>
        <p:txBody>
          <a:bodyPr>
            <a:normAutofit/>
          </a:bodyPr>
          <a:lstStyle/>
          <a:p>
            <a:pPr lvl="0" algn="l" rtl="0"/>
            <a:r>
              <a:rPr lang="en-US" b="1" dirty="0" smtClean="0"/>
              <a:t>1. Sampling</a:t>
            </a:r>
            <a:endParaRPr lang="en-US" dirty="0"/>
          </a:p>
          <a:p>
            <a:pPr algn="l"/>
            <a:r>
              <a:rPr lang="en-US" dirty="0"/>
              <a:t>Three different sampling methods can be implemented as it is shown in figure 5.</a:t>
            </a:r>
          </a:p>
          <a:p>
            <a:pPr algn="l"/>
            <a:endParaRPr lang="ar-IQ" dirty="0" smtClean="0"/>
          </a:p>
          <a:p>
            <a:pPr algn="l"/>
            <a:endParaRPr lang="ar-IQ" dirty="0"/>
          </a:p>
          <a:p>
            <a:pPr algn="l"/>
            <a:endParaRPr lang="ar-IQ" dirty="0" smtClean="0"/>
          </a:p>
          <a:p>
            <a:pPr algn="l"/>
            <a:endParaRPr lang="ar-IQ" dirty="0"/>
          </a:p>
          <a:p>
            <a:pPr algn="l"/>
            <a:endParaRPr lang="ar-IQ" dirty="0" smtClean="0"/>
          </a:p>
          <a:p>
            <a:pPr algn="l"/>
            <a:endParaRPr lang="ar-IQ" dirty="0"/>
          </a:p>
          <a:p>
            <a:pPr algn="l"/>
            <a:endParaRPr lang="ar-IQ" dirty="0" smtClean="0"/>
          </a:p>
          <a:p>
            <a:pPr algn="l"/>
            <a:endParaRPr lang="ar-IQ" dirty="0"/>
          </a:p>
          <a:p>
            <a:pPr algn="l"/>
            <a:endParaRPr lang="ar-IQ" dirty="0" smtClean="0"/>
          </a:p>
          <a:p>
            <a:pPr algn="l"/>
            <a:endParaRPr lang="ar-IQ" dirty="0"/>
          </a:p>
          <a:p>
            <a:pPr algn="ctr"/>
            <a:r>
              <a:rPr lang="en-US" sz="1800" dirty="0"/>
              <a:t>Figure 5 shows the three possible sampling methods can be used in PCM</a:t>
            </a:r>
          </a:p>
          <a:p>
            <a:pPr algn="l"/>
            <a:endParaRPr lang="ar-IQ" dirty="0" smtClean="0"/>
          </a:p>
        </p:txBody>
      </p:sp>
      <p:pic>
        <p:nvPicPr>
          <p:cNvPr id="4" name="Picture 3"/>
          <p:cNvPicPr/>
          <p:nvPr/>
        </p:nvPicPr>
        <p:blipFill>
          <a:blip r:embed="rId2" cstate="print"/>
          <a:srcRect/>
          <a:stretch>
            <a:fillRect/>
          </a:stretch>
        </p:blipFill>
        <p:spPr bwMode="auto">
          <a:xfrm>
            <a:off x="1447800" y="1930400"/>
            <a:ext cx="5486400" cy="2997200"/>
          </a:xfrm>
          <a:prstGeom prst="rect">
            <a:avLst/>
          </a:prstGeom>
          <a:noFill/>
          <a:ln w="9525">
            <a:noFill/>
            <a:miter lim="800000"/>
            <a:headEnd/>
            <a:tailEnd/>
          </a:ln>
        </p:spPr>
      </p:pic>
    </p:spTree>
    <p:extLst>
      <p:ext uri="{BB962C8B-B14F-4D97-AF65-F5344CB8AC3E}">
        <p14:creationId xmlns:p14="http://schemas.microsoft.com/office/powerpoint/2010/main" val="3126822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u="sng" dirty="0"/>
              <a:t>Sampling theorem:</a:t>
            </a:r>
            <a:r>
              <a:rPr lang="en-US" sz="4000" dirty="0"/>
              <a:t/>
            </a:r>
            <a:br>
              <a:rPr lang="en-US" sz="4000" dirty="0"/>
            </a:br>
            <a:endParaRPr lang="ar-IQ" sz="40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10000"/>
              </a:bodyPr>
              <a:lstStyle/>
              <a:p>
                <a:pPr algn="l"/>
                <a:r>
                  <a:rPr lang="en-US" b="1" u="sng" dirty="0"/>
                  <a:t>NOTE</a:t>
                </a:r>
                <a:r>
                  <a:rPr lang="en-US" b="1" dirty="0"/>
                  <a:t>: We should keep in mind that the sampling rate must be at least 2 times compared to the highest frequency contained in the signal (</a:t>
                </a:r>
                <a:r>
                  <a:rPr lang="en-US" b="1" dirty="0" err="1"/>
                  <a:t>Nyquist</a:t>
                </a:r>
                <a:r>
                  <a:rPr lang="en-US" b="1" dirty="0"/>
                  <a:t> theorem).</a:t>
                </a:r>
                <a:endParaRPr lang="en-US" dirty="0"/>
              </a:p>
              <a:p>
                <a:pPr algn="l"/>
                <a:r>
                  <a:rPr lang="en-US" b="1" dirty="0"/>
                  <a:t>  </a:t>
                </a:r>
                <a:endParaRPr lang="en-US" dirty="0"/>
              </a:p>
              <a:p>
                <a:pPr algn="l"/>
                <a:r>
                  <a:rPr lang="en-US" b="1" u="sng" dirty="0"/>
                  <a:t>Question</a:t>
                </a:r>
                <a:r>
                  <a:rPr lang="en-US" b="1" dirty="0"/>
                  <a:t>: </a:t>
                </a:r>
                <a:r>
                  <a:rPr lang="en-US" dirty="0"/>
                  <a:t>What will happen when we do sampling with a rate of:</a:t>
                </a:r>
              </a:p>
              <a:p>
                <a:pPr lvl="0" algn="l"/>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2</m:t>
                        </m:r>
                        <m:r>
                          <a:rPr lang="en-US" i="1"/>
                          <m:t>𝑓</m:t>
                        </m:r>
                      </m:e>
                      <m:sub>
                        <m:r>
                          <a:rPr lang="en-US" i="1"/>
                          <m:t>𝑚</m:t>
                        </m:r>
                      </m:sub>
                    </m:sSub>
                  </m:oMath>
                </a14:m>
                <a:r>
                  <a:rPr lang="en-US" dirty="0"/>
                  <a:t>                   2. </a:t>
                </a:r>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4</m:t>
                        </m:r>
                        <m:r>
                          <a:rPr lang="en-US" i="1"/>
                          <m:t>𝑓</m:t>
                        </m:r>
                      </m:e>
                      <m:sub>
                        <m:r>
                          <a:rPr lang="en-US" i="1"/>
                          <m:t>𝑚</m:t>
                        </m:r>
                      </m:sub>
                    </m:sSub>
                  </m:oMath>
                </a14:m>
                <a:r>
                  <a:rPr lang="en-US" dirty="0"/>
                  <a:t>          3. </a:t>
                </a:r>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0</m:t>
                        </m:r>
                        <m:r>
                          <a:rPr lang="en-US" i="1"/>
                          <m:t>.</m:t>
                        </m:r>
                        <m:r>
                          <a:rPr lang="en-US" i="1"/>
                          <m:t>5</m:t>
                        </m:r>
                        <m:r>
                          <a:rPr lang="en-US" i="1"/>
                          <m:t>𝑓</m:t>
                        </m:r>
                      </m:e>
                      <m:sub>
                        <m:r>
                          <a:rPr lang="en-US" i="1"/>
                          <m:t>𝑚</m:t>
                        </m:r>
                      </m:sub>
                    </m:sSub>
                  </m:oMath>
                </a14:m>
                <a:endParaRPr lang="en-US" dirty="0"/>
              </a:p>
              <a:p>
                <a:pPr algn="l"/>
                <a:r>
                  <a:rPr lang="en-US" dirty="0"/>
                  <a:t> </a:t>
                </a:r>
              </a:p>
              <a:p>
                <a:pPr algn="l"/>
                <a:r>
                  <a:rPr lang="en-US" b="1" dirty="0"/>
                  <a:t>           </a:t>
                </a:r>
                <a:r>
                  <a:rPr lang="en-US" b="1" u="sng" dirty="0"/>
                  <a:t>Solution:</a:t>
                </a:r>
                <a:r>
                  <a:rPr lang="en-US" b="1" dirty="0"/>
                  <a:t> </a:t>
                </a:r>
                <a:r>
                  <a:rPr lang="en-US" dirty="0"/>
                  <a:t>As we</a:t>
                </a:r>
                <a:r>
                  <a:rPr lang="en-US" b="1" dirty="0"/>
                  <a:t> </a:t>
                </a:r>
                <a:r>
                  <a:rPr lang="en-US" dirty="0"/>
                  <a:t>see in figure (6):</a:t>
                </a:r>
              </a:p>
              <a:p>
                <a:pPr lvl="0" algn="l"/>
                <a:r>
                  <a:rPr lang="en-US" dirty="0"/>
                  <a:t>Sampling at a rate of </a:t>
                </a:r>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2</m:t>
                        </m:r>
                        <m:r>
                          <a:rPr lang="en-US" i="1"/>
                          <m:t>𝑓</m:t>
                        </m:r>
                      </m:e>
                      <m:sub>
                        <m:r>
                          <a:rPr lang="en-US" i="1"/>
                          <m:t>𝑚</m:t>
                        </m:r>
                      </m:sub>
                    </m:sSub>
                  </m:oMath>
                </a14:m>
                <a:r>
                  <a:rPr lang="en-US" dirty="0"/>
                  <a:t> generates good estimate of the original signal.</a:t>
                </a:r>
              </a:p>
              <a:p>
                <a:pPr lvl="0" algn="l"/>
                <a:r>
                  <a:rPr lang="en-US" dirty="0"/>
                  <a:t>Sampling at a rate of </a:t>
                </a:r>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4</m:t>
                        </m:r>
                        <m:r>
                          <a:rPr lang="en-US" i="1"/>
                          <m:t>𝑓</m:t>
                        </m:r>
                      </m:e>
                      <m:sub>
                        <m:r>
                          <a:rPr lang="en-US" i="1"/>
                          <m:t>𝑚</m:t>
                        </m:r>
                      </m:sub>
                    </m:sSub>
                  </m:oMath>
                </a14:m>
                <a:r>
                  <a:rPr lang="en-US" dirty="0"/>
                  <a:t> generates good estimate of the original signal, however, with redundant unnecessary samples (over sampling).</a:t>
                </a:r>
              </a:p>
              <a:p>
                <a:pPr lvl="0" algn="l"/>
                <a:r>
                  <a:rPr lang="en-US" dirty="0"/>
                  <a:t> Sampling at a rate of </a:t>
                </a:r>
                <a14:m>
                  <m:oMath xmlns:m="http://schemas.openxmlformats.org/officeDocument/2006/math">
                    <m:sSub>
                      <m:sSubPr>
                        <m:ctrlPr>
                          <a:rPr lang="en-US" i="1"/>
                        </m:ctrlPr>
                      </m:sSubPr>
                      <m:e>
                        <m:r>
                          <a:rPr lang="en-US" i="1"/>
                          <m:t>𝑓</m:t>
                        </m:r>
                      </m:e>
                      <m:sub>
                        <m:r>
                          <a:rPr lang="en-US" i="1"/>
                          <m:t>𝑠</m:t>
                        </m:r>
                      </m:sub>
                    </m:sSub>
                  </m:oMath>
                </a14:m>
                <a:r>
                  <a:rPr lang="en-US" dirty="0"/>
                  <a:t>= </a:t>
                </a:r>
                <a14:m>
                  <m:oMath xmlns:m="http://schemas.openxmlformats.org/officeDocument/2006/math">
                    <m:sSub>
                      <m:sSubPr>
                        <m:ctrlPr>
                          <a:rPr lang="en-US" i="1"/>
                        </m:ctrlPr>
                      </m:sSubPr>
                      <m:e>
                        <m:r>
                          <a:rPr lang="en-US" i="1"/>
                          <m:t>0</m:t>
                        </m:r>
                        <m:r>
                          <a:rPr lang="en-US" i="1"/>
                          <m:t>.</m:t>
                        </m:r>
                        <m:r>
                          <a:rPr lang="en-US" i="1"/>
                          <m:t>5</m:t>
                        </m:r>
                        <m:r>
                          <a:rPr lang="en-US" i="1"/>
                          <m:t>𝑓</m:t>
                        </m:r>
                      </m:e>
                      <m:sub>
                        <m:r>
                          <a:rPr lang="en-US" i="1"/>
                          <m:t>𝑚</m:t>
                        </m:r>
                      </m:sub>
                    </m:sSub>
                  </m:oMath>
                </a14:m>
                <a:r>
                  <a:rPr lang="en-US" dirty="0"/>
                  <a:t> generates a sampled signal which does not look like the same as the original signal was (under sampling)</a:t>
                </a:r>
              </a:p>
              <a:p>
                <a:pPr algn="l"/>
                <a:r>
                  <a:rPr lang="en-US" dirty="0"/>
                  <a:t> </a:t>
                </a:r>
              </a:p>
              <a:p>
                <a:pPr algn="l"/>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640" t="-1271"/>
                </a:stretch>
              </a:blipFill>
            </p:spPr>
            <p:txBody>
              <a:bodyPr/>
              <a:lstStyle/>
              <a:p>
                <a:r>
                  <a:rPr lang="ar-IQ">
                    <a:noFill/>
                  </a:rPr>
                  <a:t> </a:t>
                </a:r>
              </a:p>
            </p:txBody>
          </p:sp>
        </mc:Fallback>
      </mc:AlternateContent>
    </p:spTree>
    <p:extLst>
      <p:ext uri="{BB962C8B-B14F-4D97-AF65-F5344CB8AC3E}">
        <p14:creationId xmlns:p14="http://schemas.microsoft.com/office/powerpoint/2010/main" val="1528739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sz="4000" dirty="0"/>
          </a:p>
        </p:txBody>
      </p:sp>
      <p:sp>
        <p:nvSpPr>
          <p:cNvPr id="3" name="Content Placeholder 2"/>
          <p:cNvSpPr>
            <a:spLocks noGrp="1"/>
          </p:cNvSpPr>
          <p:nvPr>
            <p:ph idx="1"/>
          </p:nvPr>
        </p:nvSpPr>
        <p:spPr/>
        <p:txBody>
          <a:bodyPr/>
          <a:lstStyle/>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ctr"/>
            <a:r>
              <a:rPr lang="en-US" sz="1800" dirty="0"/>
              <a:t>Figure 6 shows how sampling rate affects on the sampled signal </a:t>
            </a:r>
          </a:p>
          <a:p>
            <a:pPr algn="l"/>
            <a:endParaRPr lang="ar-IQ" dirty="0"/>
          </a:p>
        </p:txBody>
      </p:sp>
      <p:pic>
        <p:nvPicPr>
          <p:cNvPr id="4" name="Picture 3"/>
          <p:cNvPicPr/>
          <p:nvPr/>
        </p:nvPicPr>
        <p:blipFill>
          <a:blip r:embed="rId2" cstate="print"/>
          <a:srcRect/>
          <a:stretch>
            <a:fillRect/>
          </a:stretch>
        </p:blipFill>
        <p:spPr bwMode="auto">
          <a:xfrm>
            <a:off x="1371600" y="1905000"/>
            <a:ext cx="5584371" cy="3602355"/>
          </a:xfrm>
          <a:prstGeom prst="rect">
            <a:avLst/>
          </a:prstGeom>
          <a:noFill/>
          <a:ln w="9525">
            <a:noFill/>
            <a:miter lim="800000"/>
            <a:headEnd/>
            <a:tailEnd/>
          </a:ln>
        </p:spPr>
      </p:pic>
    </p:spTree>
    <p:extLst>
      <p:ext uri="{BB962C8B-B14F-4D97-AF65-F5344CB8AC3E}">
        <p14:creationId xmlns:p14="http://schemas.microsoft.com/office/powerpoint/2010/main" val="164168819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313</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Adjacency</vt:lpstr>
      <vt:lpstr>University of Diyala     College of Engineering    Dept. of Communications                           </vt:lpstr>
      <vt:lpstr>“ Digital Communications “  By Haidar N. Al-Anbagi                        Lec (4)       Time: (4 hrs) 2017  </vt:lpstr>
      <vt:lpstr>Pulse Code Modulation (PCM)</vt:lpstr>
      <vt:lpstr>PowerPoint Presentation</vt:lpstr>
      <vt:lpstr>PowerPoint Presentation</vt:lpstr>
      <vt:lpstr>Generation of PCM</vt:lpstr>
      <vt:lpstr>PowerPoint Presentation</vt:lpstr>
      <vt:lpstr>Sampling theorem: </vt:lpstr>
      <vt:lpstr>PowerPoint Presentation</vt:lpstr>
      <vt:lpstr>Question:  Based on Nyquist theorem, what is the sampling rate the telephone companies should use to sample and digitize voice? (f_m=4000 Hz)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2</cp:revision>
  <dcterms:created xsi:type="dcterms:W3CDTF">2006-08-16T00:00:00Z</dcterms:created>
  <dcterms:modified xsi:type="dcterms:W3CDTF">2018-11-06T10:01:24Z</dcterms:modified>
</cp:coreProperties>
</file>